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9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0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3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7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1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3EAD72-78FC-4898-8CE8-FB88239B673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C430FA-02C7-4B9C-A300-0AF7930D1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90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mpo\Desktop\livelihood\livelihood-workshop-ARUA\Book2.xlsx!Sheet1!%5bBook2.xlsx%5dSheet1%20Chart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38"/>
            <a:ext cx="12192000" cy="6845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31984"/>
            <a:ext cx="11913079" cy="2441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LIVELIHOODS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BIDIBIDI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451" y="4794129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Settlement transformation agenda (STA)</a:t>
            </a:r>
          </a:p>
          <a:p>
            <a:pPr algn="ctr"/>
            <a:r>
              <a:rPr lang="en-US" sz="2000" b="1" i="1" cap="non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Arua</a:t>
            </a:r>
            <a:r>
              <a:rPr lang="en-US" sz="2000" b="1" i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26</a:t>
            </a:r>
            <a:r>
              <a:rPr lang="en-US" sz="2000" b="1" i="1" cap="none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000" b="1" i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October 2017</a:t>
            </a:r>
            <a:endParaRPr lang="en-US" sz="2000" b="1" i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41" y="120618"/>
            <a:ext cx="3792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CA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gaps and challenges </a:t>
            </a:r>
            <a:endParaRPr lang="en-CA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649" y="635391"/>
            <a:ext cx="518080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shown, IP/OP have not put more emphasis on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vocational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which could help people to build their resilience.</a:t>
            </a:r>
          </a:p>
          <a:p>
            <a:pPr algn="just">
              <a:buClr>
                <a:srgbClr val="FF0000"/>
              </a:buClr>
              <a:buSzPct val="110000"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activities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 grant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a duration of 3 or 4 month. These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are always completed before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beneficiaries realize the value. This 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also applies to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work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activities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buClr>
                <a:srgbClr val="FF0000"/>
              </a:buClr>
              <a:buSzPct val="110000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places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very rocky and not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favorable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farming.</a:t>
            </a:r>
          </a:p>
          <a:p>
            <a:pPr algn="just">
              <a:buClr>
                <a:srgbClr val="FF0000"/>
              </a:buClr>
              <a:buSzPct val="110000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allocated land for farming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so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 from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zones.</a:t>
            </a:r>
          </a:p>
          <a:p>
            <a:pPr algn="just">
              <a:buClr>
                <a:srgbClr val="FF0000"/>
              </a:buClr>
              <a:buSzPct val="110000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Intimidation of refugees by the host community to access and cultivate the allocated farm lands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buClr>
                <a:srgbClr val="FF0000"/>
              </a:buClr>
              <a:buSzPct val="110000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 roads delays delivery of assistance within the zones as well as preventing beneficiary’s movements.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300637"/>
              </p:ext>
            </p:extLst>
          </p:nvPr>
        </p:nvGraphicFramePr>
        <p:xfrm>
          <a:off x="5620756" y="1159745"/>
          <a:ext cx="6402190" cy="3645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Worksheet" r:id="rId3" imgW="7025617" imgH="4000536" progId="Excel.Sheet.12">
                  <p:link updateAutomatic="1"/>
                </p:oleObj>
              </mc:Choice>
              <mc:Fallback>
                <p:oleObj name="Worksheet" r:id="rId3" imgW="7025617" imgH="400053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756" y="1159745"/>
                        <a:ext cx="6402190" cy="3645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7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41" y="120618"/>
            <a:ext cx="2774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CA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</a:t>
            </a:r>
            <a:endParaRPr lang="en-CA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041" y="564036"/>
            <a:ext cx="7077807" cy="56323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have a sustainable livelihoods within the settlement more attention should be given to IGA activities and vocational skills training in order to enhance resilience;</a:t>
            </a:r>
          </a:p>
          <a:p>
            <a:pPr algn="just">
              <a:buClr>
                <a:srgbClr val="FF0000"/>
              </a:buClr>
              <a:buSzPct val="125000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sensitize of host community members on peaceful coexistence;</a:t>
            </a:r>
          </a:p>
          <a:p>
            <a:pPr algn="just">
              <a:buClr>
                <a:srgbClr val="FF0000"/>
              </a:buClr>
              <a:buSzPct val="125000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advocacy on land access and use;</a:t>
            </a:r>
          </a:p>
          <a:p>
            <a:pPr algn="just">
              <a:buClr>
                <a:srgbClr val="FF0000"/>
              </a:buClr>
              <a:buSzPct val="125000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road network;</a:t>
            </a:r>
          </a:p>
          <a:p>
            <a:pPr algn="just">
              <a:buClr>
                <a:srgbClr val="FF0000"/>
              </a:buClr>
              <a:buSzPct val="125000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 chain analysis and </a:t>
            </a:r>
            <a:r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linkages;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FF0000"/>
              </a:buClr>
              <a:buSzPct val="125000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emphasis on integrated livestock/crop production/environment management;</a:t>
            </a:r>
          </a:p>
          <a:p>
            <a:pPr algn="just">
              <a:buClr>
                <a:srgbClr val="FF0000"/>
              </a:buClr>
              <a:buSzPct val="125000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allocation process should consider the family size;</a:t>
            </a:r>
          </a:p>
          <a:p>
            <a:pPr algn="just">
              <a:buClr>
                <a:srgbClr val="FF0000"/>
              </a:buClr>
              <a:buSzPct val="125000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farmer field school approach to ensure better utilization of the allocated land;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1999" cy="6858000"/>
            <a:chOff x="1" y="-1"/>
            <a:chExt cx="12128980" cy="49479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0"/>
              <a:ext cx="6597226" cy="494791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2808" y="-1"/>
              <a:ext cx="4106173" cy="4947919"/>
            </a:xfrm>
            <a:prstGeom prst="rect">
              <a:avLst/>
            </a:prstGeom>
          </p:spPr>
        </p:pic>
        <p:pic>
          <p:nvPicPr>
            <p:cNvPr id="4" name="Picture 3" descr="C:\Users\User\Documents\IHA Photos\IMG_0995.JP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93097" y="918210"/>
              <a:ext cx="4947920" cy="3111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344559" y="2705723"/>
            <a:ext cx="117838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Thanks for your attention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454" y="47229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 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3782"/>
              </p:ext>
            </p:extLst>
          </p:nvPr>
        </p:nvGraphicFramePr>
        <p:xfrm>
          <a:off x="9005013" y="416561"/>
          <a:ext cx="3149599" cy="28041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822274"/>
                <a:gridCol w="1139769"/>
                <a:gridCol w="11875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Zones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population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Households total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Zone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36,466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 8,047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Zone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 48,072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12,157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Zone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65,954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19,720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Zone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42,246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9,314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Zone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75,597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14,016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 268,335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effectLst/>
                        </a:rPr>
                        <a:t>63,254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4890" y="400323"/>
            <a:ext cx="8910123" cy="59246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  <a:defRPr/>
            </a:pPr>
            <a:r>
              <a:rPr lang="en-CA" sz="1600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Agro-based intervention</a:t>
            </a:r>
            <a:r>
              <a:rPr lang="en-CA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CA" sz="1600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n-CA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(distribution </a:t>
            </a:r>
            <a:r>
              <a:rPr lang="en-CA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seeds, </a:t>
            </a:r>
            <a:r>
              <a:rPr lang="en-CA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tools; </a:t>
            </a:r>
            <a:r>
              <a:rPr lang="en-CA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agronomic  </a:t>
            </a:r>
            <a:r>
              <a:rPr lang="en-CA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practices; a</a:t>
            </a:r>
            <a:r>
              <a:rPr lang="en-US" sz="1600" dirty="0" err="1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gricultural</a:t>
            </a:r>
            <a:r>
              <a:rPr lang="en-US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 </a:t>
            </a:r>
            <a:r>
              <a:rPr lang="en-US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garden; </a:t>
            </a:r>
            <a:r>
              <a:rPr lang="en-US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Kitchen garden/vegetable; growing orange fleshed sweet potatoes production; distribution of drought resistant pigeon pea iron rich beans; Fruits trees distribution, etc.)</a:t>
            </a:r>
          </a:p>
          <a:p>
            <a:pPr algn="just">
              <a:defRPr/>
            </a:pPr>
            <a:endParaRPr lang="en-US" sz="1100" dirty="0"/>
          </a:p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en-CA" sz="1600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</a:t>
            </a:r>
            <a:r>
              <a:rPr lang="en-CA" sz="1600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600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</a:t>
            </a:r>
            <a:r>
              <a:rPr lang="en-CA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CA" sz="16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Unconditional Cash grants; </a:t>
            </a:r>
            <a:r>
              <a:rPr lang="en-US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Multipurpose grant support; Livelihood </a:t>
            </a:r>
            <a:r>
              <a:rPr lang="en-US" sz="1600" dirty="0" err="1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Assests</a:t>
            </a:r>
            <a:r>
              <a:rPr lang="en-US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protection grant; Asset Protection cash grant; Cash grants to small scale business groups; </a:t>
            </a:r>
            <a:r>
              <a:rPr lang="en-US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training, etc.)</a:t>
            </a:r>
            <a:endParaRPr lang="en-CA" sz="16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CA" sz="1100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en-CA" sz="1600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VSLA</a:t>
            </a:r>
            <a:r>
              <a:rPr lang="en-CA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Village </a:t>
            </a:r>
            <a:r>
              <a:rPr lang="fr-FR" sz="1600" dirty="0" err="1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Savings</a:t>
            </a:r>
            <a:r>
              <a:rPr lang="fr-FR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FR" sz="1600" dirty="0" err="1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Loans</a:t>
            </a:r>
            <a:r>
              <a:rPr lang="fr-FR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Association</a:t>
            </a:r>
            <a:r>
              <a:rPr lang="fr-FR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/>
            <a:r>
              <a:rPr lang="en-US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 and registration of VSLA beneficiaries; Trainings </a:t>
            </a:r>
          </a:p>
          <a:p>
            <a:pPr algn="just"/>
            <a:endParaRPr lang="en-CA" sz="1200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en-CA" sz="1600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 for work</a:t>
            </a:r>
          </a:p>
          <a:p>
            <a:pPr algn="just">
              <a:buClr>
                <a:srgbClr val="FF0000"/>
              </a:buClr>
              <a:buSzPct val="125000"/>
            </a:pPr>
            <a:r>
              <a:rPr lang="en-CA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(roads rehabilitation and opening, tree planting, land opening and hut construction for PSN, bricks laying and pit latrines excavation, etc.)</a:t>
            </a:r>
          </a:p>
          <a:p>
            <a:pPr algn="just"/>
            <a:endParaRPr lang="en-CA" sz="1100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  <a:defRPr/>
            </a:pPr>
            <a:r>
              <a:rPr lang="en-CA" sz="1600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Income Generating Activities</a:t>
            </a:r>
            <a:r>
              <a:rPr lang="en-CA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CA" sz="1600" dirty="0" smtClean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n-US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Tree Nursery Management; </a:t>
            </a:r>
            <a:r>
              <a:rPr lang="en-CA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stove construction and handicraft; soap making, beekeeping project; </a:t>
            </a:r>
            <a:r>
              <a:rPr lang="en-US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business developed; trainings, </a:t>
            </a:r>
            <a:r>
              <a:rPr lang="en-CA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etc.)</a:t>
            </a:r>
          </a:p>
          <a:p>
            <a:pPr algn="just">
              <a:defRPr/>
            </a:pPr>
            <a:endParaRPr lang="en-CA" sz="1200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  <a:defRPr/>
            </a:pPr>
            <a:r>
              <a:rPr lang="en-CA" sz="1600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Vocational skills training</a:t>
            </a:r>
            <a:r>
              <a:rPr lang="en-CA" sz="1600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defRPr/>
            </a:pPr>
            <a:r>
              <a:rPr lang="en-US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 fabrication, building and practice, carpentry and joinery; </a:t>
            </a:r>
            <a:r>
              <a:rPr lang="en-US" sz="1600" dirty="0" err="1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motorvihicle</a:t>
            </a:r>
            <a:r>
              <a:rPr lang="en-US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GB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Fashion and design (tailoring );</a:t>
            </a:r>
            <a:r>
              <a:rPr lang="en-US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ICT training, </a:t>
            </a:r>
            <a:r>
              <a:rPr lang="en-CA" sz="1600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</a:t>
            </a:r>
            <a:endParaRPr lang="en-US" sz="1600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73042"/>
              </p:ext>
            </p:extLst>
          </p:nvPr>
        </p:nvGraphicFramePr>
        <p:xfrm>
          <a:off x="146649" y="1043803"/>
          <a:ext cx="11895826" cy="5278120"/>
        </p:xfrm>
        <a:graphic>
          <a:graphicData uri="http://schemas.openxmlformats.org/drawingml/2006/table">
            <a:tbl>
              <a:tblPr firstRow="1" lastRow="1" bandRow="1" bandCol="1">
                <a:tableStyleId>{00A15C55-8517-42AA-B614-E9B94910E393}</a:tableStyleId>
              </a:tblPr>
              <a:tblGrid>
                <a:gridCol w="1199072"/>
                <a:gridCol w="1984075"/>
                <a:gridCol w="1751162"/>
                <a:gridCol w="1090761"/>
                <a:gridCol w="2152772"/>
                <a:gridCol w="2096218"/>
                <a:gridCol w="1621766"/>
              </a:tblGrid>
              <a:tr h="452245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Partners </a:t>
                      </a:r>
                      <a:endParaRPr lang="en-US" sz="1600" b="1" u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u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Agro-based support </a:t>
                      </a:r>
                      <a:endParaRPr lang="en-US" sz="1600" b="0" u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u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Cash grant </a:t>
                      </a:r>
                      <a:endParaRPr lang="en-US" sz="1600" b="0" u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u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VSLA</a:t>
                      </a:r>
                      <a:endParaRPr lang="en-US" sz="1600" b="0" u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u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Cash for work  (CFW)</a:t>
                      </a:r>
                      <a:endParaRPr lang="en-US" sz="1600" b="0" u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u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Income Generating Activities </a:t>
                      </a:r>
                      <a:endParaRPr lang="en-US" sz="1600" b="0" u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u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Vocational training </a:t>
                      </a:r>
                      <a:endParaRPr lang="en-US" sz="1600" b="0" u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IP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DCA, OPM,</a:t>
                      </a: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Finn Church Aid (FCA) </a:t>
                      </a:r>
                      <a:endParaRPr lang="en-US" sz="1600" kern="1200" dirty="0" smtClean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DCA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DCA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DCA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DCA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686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Samaritan’s Purse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Against Hunger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Caritas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ADRA; NRC ; ARC; ZOA; </a:t>
                      </a: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ACTED; </a:t>
                      </a: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CRS</a:t>
                      </a:r>
                      <a:endParaRPr lang="en-CA" sz="1600" dirty="0" smtClean="0">
                        <a:solidFill>
                          <a:srgbClr val="1F4E7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Mercy Corps;</a:t>
                      </a:r>
                      <a:r>
                        <a:rPr lang="en-CA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FCA; AFARD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Malteser</a:t>
                      </a: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International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AD/Marian Brothers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TPO; IRC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WVI (in 2016)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Mercy Corps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NRC; CRS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Save the Children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IRC; FCA; CRS;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Mercy Corps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IRC; CRS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Mercy Corps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Against Hunger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Samaritan’s Purse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Save the Children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Against Hunger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IRC; URDMC; ADRA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Mercy Corps 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FCA;</a:t>
                      </a:r>
                      <a:r>
                        <a:rPr lang="en-CA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CRS; DRC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Against Hunger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CEFORD; URDMC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Caritas; FCA; CRS; DRC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AD/Marian Brothers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76762" y="532872"/>
            <a:ext cx="10915215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livelihoods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out of them 16  focused on agro-based intervention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027" y="69711"/>
            <a:ext cx="691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Repartition of partners by 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27" y="6408183"/>
            <a:ext cx="4278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UN-System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UNHCR, UNDP, FAO</a:t>
            </a:r>
          </a:p>
        </p:txBody>
      </p:sp>
    </p:spTree>
    <p:extLst>
      <p:ext uri="{BB962C8B-B14F-4D97-AF65-F5344CB8AC3E}">
        <p14:creationId xmlns:p14="http://schemas.microsoft.com/office/powerpoint/2010/main" val="668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3041" y="120618"/>
            <a:ext cx="3430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CA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Agro-based </a:t>
            </a:r>
            <a:r>
              <a:rPr lang="en-CA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</a:t>
            </a:r>
            <a:endParaRPr lang="en-CA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135637"/>
              </p:ext>
            </p:extLst>
          </p:nvPr>
        </p:nvGraphicFramePr>
        <p:xfrm>
          <a:off x="177319" y="754171"/>
          <a:ext cx="9121956" cy="4079240"/>
        </p:xfrm>
        <a:graphic>
          <a:graphicData uri="http://schemas.openxmlformats.org/drawingml/2006/table">
            <a:tbl>
              <a:tblPr firstRow="1" lastRow="1" lastCol="1" bandRow="1">
                <a:tableStyleId>{5C22544A-7EE6-4342-B048-85BDC9FD1C3A}</a:tableStyleId>
              </a:tblPr>
              <a:tblGrid>
                <a:gridCol w="5749028"/>
                <a:gridCol w="871268"/>
                <a:gridCol w="1457864"/>
                <a:gridCol w="1043796"/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 achievement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Refuges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Host community</a:t>
                      </a:r>
                      <a:endParaRPr lang="en-U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  <a:r>
                        <a:rPr lang="en-US" baseline="0" dirty="0" smtClean="0"/>
                        <a:t>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Seeds</a:t>
                      </a:r>
                      <a:r>
                        <a:rPr lang="en-US" baseline="0" dirty="0" smtClean="0"/>
                        <a:t> and tools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35,776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10,479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46,255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Agronomic</a:t>
                      </a:r>
                      <a:r>
                        <a:rPr lang="en-US" baseline="0" dirty="0" smtClean="0"/>
                        <a:t>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5,408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7,726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Agricultural</a:t>
                      </a:r>
                      <a:r>
                        <a:rPr lang="en-US" baseline="0" dirty="0" smtClean="0"/>
                        <a:t> demo garden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Fruits trees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6,386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Kitchen garden/vegetable growing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5,863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19,544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Orange fleshed</a:t>
                      </a:r>
                      <a:r>
                        <a:rPr lang="en-US" baseline="0" dirty="0" smtClean="0"/>
                        <a:t> sweet potatoes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5,670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Distribution of drought resistant pigeon pea iron rich 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11,037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4,730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15,767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77,732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28,460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106,192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 descr="C:\Users\User\Documents\IHA Photos\IMG_101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9140" y="2530261"/>
            <a:ext cx="2598355" cy="203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141" y="38376"/>
            <a:ext cx="2598356" cy="2372412"/>
          </a:xfrm>
          <a:prstGeom prst="rect">
            <a:avLst/>
          </a:prstGeom>
        </p:spPr>
      </p:pic>
      <p:pic>
        <p:nvPicPr>
          <p:cNvPr id="17" name="Picture 16" descr="Description: C:\Users\DELL\AppData\Local\Temp\IMG_20170803_1224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2186" y="4688166"/>
            <a:ext cx="2659814" cy="21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7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41" y="120618"/>
            <a:ext cx="1774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CA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 </a:t>
            </a:r>
            <a:r>
              <a:rPr lang="en-CA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</a:t>
            </a:r>
            <a:endParaRPr lang="en-CA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963238"/>
              </p:ext>
            </p:extLst>
          </p:nvPr>
        </p:nvGraphicFramePr>
        <p:xfrm>
          <a:off x="177319" y="892189"/>
          <a:ext cx="7629587" cy="3337560"/>
        </p:xfrm>
        <a:graphic>
          <a:graphicData uri="http://schemas.openxmlformats.org/drawingml/2006/table">
            <a:tbl>
              <a:tblPr firstRow="1" lastRow="1" lastCol="1" bandRow="1">
                <a:tableStyleId>{7DF18680-E054-41AD-8BC1-D1AEF772440D}</a:tableStyleId>
              </a:tblPr>
              <a:tblGrid>
                <a:gridCol w="4282538"/>
                <a:gridCol w="983411"/>
                <a:gridCol w="1414732"/>
                <a:gridCol w="948906"/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Key achievement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Refuges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Host community</a:t>
                      </a:r>
                      <a:endParaRPr lang="en-U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Unconditional Cash grants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2,824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Multipurpose grant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25,420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10,894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36,314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Livelihood </a:t>
                      </a:r>
                      <a:r>
                        <a:rPr lang="en-US" sz="1800" kern="1200" dirty="0" err="1" smtClean="0">
                          <a:effectLst/>
                        </a:rPr>
                        <a:t>Assests</a:t>
                      </a:r>
                      <a:r>
                        <a:rPr lang="en-US" sz="1800" kern="1200" dirty="0" smtClean="0">
                          <a:effectLst/>
                        </a:rPr>
                        <a:t> protection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1,780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Asset Protection cash grant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4,824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16,080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Cash grants to small scale business groups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230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39,883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17,345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57,228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39,883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17,345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57,228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NRC\Desktop\Florence\Cash photos\_DSC09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545" y="892189"/>
            <a:ext cx="4281577" cy="3899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3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041" y="120618"/>
            <a:ext cx="614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VSLA (</a:t>
            </a:r>
            <a:r>
              <a:rPr lang="fr-FR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Village </a:t>
            </a:r>
            <a:r>
              <a:rPr lang="fr-FR" b="1" dirty="0" err="1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Savings</a:t>
            </a:r>
            <a:r>
              <a:rPr lang="fr-FR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FR" b="1" dirty="0" err="1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Loans</a:t>
            </a:r>
            <a:r>
              <a:rPr lang="fr-FR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Association)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24492"/>
              </p:ext>
            </p:extLst>
          </p:nvPr>
        </p:nvGraphicFramePr>
        <p:xfrm>
          <a:off x="177319" y="1150983"/>
          <a:ext cx="7396673" cy="2123440"/>
        </p:xfrm>
        <a:graphic>
          <a:graphicData uri="http://schemas.openxmlformats.org/drawingml/2006/table">
            <a:tbl>
              <a:tblPr firstRow="1" lastRow="1" lastCol="1" bandRow="1">
                <a:tableStyleId>{00A15C55-8517-42AA-B614-E9B94910E393}</a:tableStyleId>
              </a:tblPr>
              <a:tblGrid>
                <a:gridCol w="3549292"/>
                <a:gridCol w="1345721"/>
                <a:gridCol w="1406106"/>
                <a:gridCol w="1095554"/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Key achievement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Refuges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Host community</a:t>
                      </a:r>
                      <a:endParaRPr lang="en-U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Identification and registration of VSLA beneficiaries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2,470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2,470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Total 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1,729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741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2,470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617125" y="608958"/>
            <a:ext cx="4557623" cy="36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42" y="120618"/>
            <a:ext cx="487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CA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IGA (Income </a:t>
            </a:r>
            <a:r>
              <a:rPr lang="en-CA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Generating </a:t>
            </a:r>
            <a:r>
              <a:rPr lang="en-CA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Activities)</a:t>
            </a:r>
            <a:endParaRPr lang="en-CA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42244"/>
              </p:ext>
            </p:extLst>
          </p:nvPr>
        </p:nvGraphicFramePr>
        <p:xfrm>
          <a:off x="496497" y="1289009"/>
          <a:ext cx="6991232" cy="3114040"/>
        </p:xfrm>
        <a:graphic>
          <a:graphicData uri="http://schemas.openxmlformats.org/drawingml/2006/table">
            <a:tbl>
              <a:tblPr firstRow="1" lastRow="1" lastCol="1" bandRow="1">
                <a:tableStyleId>{5C22544A-7EE6-4342-B048-85BDC9FD1C3A}</a:tableStyleId>
              </a:tblPr>
              <a:tblGrid>
                <a:gridCol w="3773578"/>
                <a:gridCol w="982476"/>
                <a:gridCol w="1148250"/>
                <a:gridCol w="1086928"/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Key achievement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Refuges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Host community</a:t>
                      </a:r>
                      <a:endParaRPr lang="en-U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Tree Nursery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125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Soap making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Briquettes making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56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business developed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180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411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Total 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331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411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1450" y="25733"/>
            <a:ext cx="3076046" cy="228614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7736" y="2376428"/>
            <a:ext cx="3117012" cy="212656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1450" y="4567537"/>
            <a:ext cx="3076046" cy="2290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5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41" y="120618"/>
            <a:ext cx="266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CA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 for work</a:t>
            </a:r>
            <a:endParaRPr lang="en-CA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35612"/>
              </p:ext>
            </p:extLst>
          </p:nvPr>
        </p:nvGraphicFramePr>
        <p:xfrm>
          <a:off x="177319" y="754171"/>
          <a:ext cx="7395789" cy="2595880"/>
        </p:xfrm>
        <a:graphic>
          <a:graphicData uri="http://schemas.openxmlformats.org/drawingml/2006/table">
            <a:tbl>
              <a:tblPr firstRow="1" lastRow="1" lastCol="1" bandRow="1">
                <a:tableStyleId>{F5AB1C69-6EDB-4FF4-983F-18BD219EF322}</a:tableStyleId>
              </a:tblPr>
              <a:tblGrid>
                <a:gridCol w="4183666"/>
                <a:gridCol w="906584"/>
                <a:gridCol w="1500554"/>
                <a:gridCol w="804985"/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Key achievement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Refuges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Host community</a:t>
                      </a:r>
                      <a:endParaRPr lang="en-U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Roads rehabilitation and opening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810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Tree planting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970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PSN land opening and hut construction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429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Bricks laying and pit latrines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excavation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1,335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2,386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1,158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3,544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1518" y="1"/>
            <a:ext cx="4538725" cy="35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41" y="120618"/>
            <a:ext cx="266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CA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Vocational training</a:t>
            </a:r>
            <a:endParaRPr lang="en-CA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64784"/>
              </p:ext>
            </p:extLst>
          </p:nvPr>
        </p:nvGraphicFramePr>
        <p:xfrm>
          <a:off x="177319" y="754171"/>
          <a:ext cx="7198266" cy="2641600"/>
        </p:xfrm>
        <a:graphic>
          <a:graphicData uri="http://schemas.openxmlformats.org/drawingml/2006/table">
            <a:tbl>
              <a:tblPr firstRow="1" lastRow="1" lastCol="1" bandRow="1">
                <a:tableStyleId>{F5AB1C69-6EDB-4FF4-983F-18BD219EF322}</a:tableStyleId>
              </a:tblPr>
              <a:tblGrid>
                <a:gridCol w="4696606"/>
                <a:gridCol w="785003"/>
                <a:gridCol w="1043797"/>
                <a:gridCol w="672860"/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Key achievement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Refuges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Host community</a:t>
                      </a:r>
                      <a:endParaRPr lang="en-U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Metal fabrication, building and practice, carpentry and joinery , motor vehicle mechanics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Fashion and design (tailoring 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ICT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E:\GENERAL PROGY FOTOS\104___03\IMG_09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6913" y="2311851"/>
            <a:ext cx="2780583" cy="223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GENERAL PROGY FOTOS\104___03\IMG_09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1787" y="25877"/>
            <a:ext cx="2780583" cy="223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:\GENERAL PROGY FOTOS\105___04\IMG_11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133" y="4606476"/>
            <a:ext cx="2816489" cy="22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:\CARITAS\Reports\bidibidi photos\A refugee student undergoing a Welding and Metal Fabrication leason in a workshop at Lokopio Technical  institute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9039" y="4606476"/>
            <a:ext cx="2780583" cy="223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:\GENERAL PROGY FOTOS\105___04\IMG_10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606476"/>
            <a:ext cx="2915729" cy="22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DCIM\124___09\IMG_334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480" y="4606476"/>
            <a:ext cx="2715146" cy="223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8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886</TotalTime>
  <Words>871</Words>
  <Application>Microsoft Office PowerPoint</Application>
  <PresentationFormat>Widescreen</PresentationFormat>
  <Paragraphs>294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Retrospect</vt:lpstr>
      <vt:lpstr>C:\Users\lompo\Desktop\livelihood\livelihood-workshop-ARUA\Book2.xlsx!Sheet1![Book2.xlsx]Sheet1 Chart 2</vt:lpstr>
      <vt:lpstr>LIVELIHOODS  IN BIDIBIDI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Olivier Lompo</dc:creator>
  <cp:lastModifiedBy>Olivier Lompo</cp:lastModifiedBy>
  <cp:revision>77</cp:revision>
  <dcterms:created xsi:type="dcterms:W3CDTF">2017-10-24T06:23:02Z</dcterms:created>
  <dcterms:modified xsi:type="dcterms:W3CDTF">2017-10-26T06:54:41Z</dcterms:modified>
</cp:coreProperties>
</file>