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80" y="9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 Juan López</a:t>
            </a:r>
          </a:p>
        </p:txBody>
      </p:sp>
      <p:sp>
        <p:nvSpPr>
          <p:cNvPr id="94" name="“Escribir una cita aquí”"/>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“Escribir una cita aquí”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3)">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ROYECTOS DEL AÑO 2017 DE LA FUNDACIÓN MIS ALDEAS"/>
          <p:cNvSpPr txBox="1">
            <a:spLocks noGrp="1"/>
          </p:cNvSpPr>
          <p:nvPr>
            <p:ph type="title"/>
          </p:nvPr>
        </p:nvSpPr>
        <p:spPr>
          <a:prstGeom prst="rect">
            <a:avLst/>
          </a:prstGeom>
        </p:spPr>
        <p:txBody>
          <a:bodyPr/>
          <a:lstStyle>
            <a:lvl1pPr defTabSz="414781">
              <a:defRPr sz="5680" b="1">
                <a:solidFill>
                  <a:schemeClr val="accent1"/>
                </a:solidFill>
                <a:latin typeface="Helvetica Neue"/>
                <a:ea typeface="Helvetica Neue"/>
                <a:cs typeface="Helvetica Neue"/>
                <a:sym typeface="Helvetica Neue"/>
              </a:defRPr>
            </a:lvl1pPr>
          </a:lstStyle>
          <a:p>
            <a:r>
              <a:t>PROYECTOS DEL AÑO 2017 DE LA FUNDACIÓN MIS ALDEAS</a:t>
            </a:r>
          </a:p>
        </p:txBody>
      </p:sp>
      <p:pic>
        <p:nvPicPr>
          <p:cNvPr id="120" name="69FEB33B-1290-47A4-B9A7-40A242043A91-L0-001.jpeg" descr="69FEB33B-1290-47A4-B9A7-40A242043A91-L0-001.jpeg"/>
          <p:cNvPicPr>
            <a:picLocks noChangeAspect="1"/>
          </p:cNvPicPr>
          <p:nvPr/>
        </p:nvPicPr>
        <p:blipFill>
          <a:blip r:embed="rId2" cstate="print">
            <a:extLst/>
          </a:blip>
          <a:stretch>
            <a:fillRect/>
          </a:stretch>
        </p:blipFill>
        <p:spPr>
          <a:xfrm>
            <a:off x="1746250" y="3073400"/>
            <a:ext cx="9512300" cy="5334000"/>
          </a:xfrm>
          <a:prstGeom prst="rect">
            <a:avLst/>
          </a:prstGeom>
          <a:ln w="25400">
            <a:solidFill>
              <a:srgbClr val="F3F7F5"/>
            </a:solidFill>
            <a:miter lim="400000"/>
          </a:ln>
          <a:effectLst>
            <a:outerShdw blurRad="63500" dist="25400" dir="5400000" rotWithShape="0">
              <a:srgbClr val="000000">
                <a:alpha val="50000"/>
              </a:srgbClr>
            </a:outerShdw>
            <a:reflection stA="50000" endPos="40000" dir="5400000" sy="-100000" algn="bl" rotWithShape="0"/>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RIMER PROYECTO"/>
          <p:cNvSpPr txBox="1">
            <a:spLocks noGrp="1"/>
          </p:cNvSpPr>
          <p:nvPr>
            <p:ph type="title"/>
          </p:nvPr>
        </p:nvSpPr>
        <p:spPr>
          <a:xfrm>
            <a:off x="292872" y="254000"/>
            <a:ext cx="11759428" cy="1484032"/>
          </a:xfrm>
          <a:prstGeom prst="rect">
            <a:avLst/>
          </a:prstGeom>
        </p:spPr>
        <p:txBody>
          <a:bodyPr/>
          <a:lstStyle>
            <a:lvl1pPr algn="l">
              <a:defRPr sz="4600">
                <a:solidFill>
                  <a:schemeClr val="accent1"/>
                </a:solidFill>
              </a:defRPr>
            </a:lvl1pPr>
          </a:lstStyle>
          <a:p>
            <a:r>
              <a:t>PRIMER PROYECTO</a:t>
            </a:r>
          </a:p>
        </p:txBody>
      </p:sp>
      <p:sp>
        <p:nvSpPr>
          <p:cNvPr id="123" name="Denominación del proyecto:…"/>
          <p:cNvSpPr txBox="1">
            <a:spLocks noGrp="1"/>
          </p:cNvSpPr>
          <p:nvPr>
            <p:ph type="body" sz="half" idx="1"/>
          </p:nvPr>
        </p:nvSpPr>
        <p:spPr>
          <a:xfrm>
            <a:off x="246851" y="1752576"/>
            <a:ext cx="6008969" cy="7797510"/>
          </a:xfrm>
          <a:prstGeom prst="rect">
            <a:avLst/>
          </a:prstGeom>
        </p:spPr>
        <p:txBody>
          <a:bodyPr anchor="t"/>
          <a:lstStyle/>
          <a:p>
            <a:pPr marL="0" indent="0">
              <a:lnSpc>
                <a:spcPct val="75000"/>
              </a:lnSpc>
              <a:buSzTx/>
              <a:buNone/>
              <a:defRPr sz="2400" u="sng"/>
            </a:pPr>
            <a:r>
              <a:t>Denominación del proyecto</a:t>
            </a:r>
            <a:r>
              <a:rPr u="none"/>
              <a:t>:</a:t>
            </a:r>
          </a:p>
          <a:p>
            <a:pPr marL="0" indent="0">
              <a:lnSpc>
                <a:spcPct val="75000"/>
              </a:lnSpc>
              <a:buSzTx/>
              <a:buNone/>
              <a:defRPr sz="2400" u="sng"/>
            </a:pPr>
            <a:r>
              <a:rPr u="none"/>
              <a:t>-Alimentar y educar a 200 niños en las escuelas de Preescolar e Infantil y de Primaria en el suburbio de Masese, en la ciudad de Jinja (República de Uganda).</a:t>
            </a:r>
          </a:p>
          <a:p>
            <a:pPr marL="0" indent="0">
              <a:lnSpc>
                <a:spcPct val="75000"/>
              </a:lnSpc>
              <a:buSzTx/>
              <a:buNone/>
              <a:defRPr sz="2400" u="sng"/>
            </a:pPr>
            <a:r>
              <a:rPr u="none"/>
              <a:t>-Abonar un salario para los profesores, personal de cocina y de mantenimiento en dichas escuelas.</a:t>
            </a:r>
          </a:p>
          <a:p>
            <a:pPr marL="0" indent="0">
              <a:lnSpc>
                <a:spcPct val="75000"/>
              </a:lnSpc>
              <a:buSzTx/>
              <a:buNone/>
              <a:defRPr sz="2400" u="sng"/>
            </a:pPr>
            <a:r>
              <a:rPr u="none"/>
              <a:t>-Financiar material escolar para esas escuelas.</a:t>
            </a:r>
          </a:p>
          <a:p>
            <a:pPr marL="0" indent="0">
              <a:lnSpc>
                <a:spcPct val="75000"/>
              </a:lnSpc>
              <a:buSzTx/>
              <a:buNone/>
              <a:defRPr sz="2400" u="sng"/>
            </a:pPr>
            <a:r>
              <a:t>Objetivo</a:t>
            </a:r>
            <a:r>
              <a:rPr u="none"/>
              <a:t>:</a:t>
            </a:r>
          </a:p>
          <a:p>
            <a:pPr marL="0" indent="0">
              <a:lnSpc>
                <a:spcPct val="75000"/>
              </a:lnSpc>
              <a:buSzTx/>
              <a:buNone/>
              <a:defRPr sz="2400" u="sng"/>
            </a:pPr>
            <a:r>
              <a:rPr u="none"/>
              <a:t>Mejorar la calidad de la enseñanza y asegurar la buena alimentación y desarrollo físico de estos 200 niños, que habitan en un suburbio cuya alimentación y escolarización es muy deficiente.</a:t>
            </a:r>
          </a:p>
        </p:txBody>
      </p:sp>
      <p:pic>
        <p:nvPicPr>
          <p:cNvPr id="124" name="9FE08970-B56A-4E93-90B9-3E3B0FF764ED-L0-001.gif" descr="9FE08970-B56A-4E93-90B9-3E3B0FF764ED-L0-001.gif"/>
          <p:cNvPicPr>
            <a:picLocks noChangeAspect="1"/>
          </p:cNvPicPr>
          <p:nvPr/>
        </p:nvPicPr>
        <p:blipFill>
          <a:blip r:embed="rId2" cstate="print">
            <a:extLst/>
          </a:blip>
          <a:stretch>
            <a:fillRect/>
          </a:stretch>
        </p:blipFill>
        <p:spPr>
          <a:xfrm>
            <a:off x="10020772" y="1111270"/>
            <a:ext cx="2756076" cy="2964869"/>
          </a:xfrm>
          <a:prstGeom prst="rect">
            <a:avLst/>
          </a:prstGeom>
          <a:ln w="12700">
            <a:miter lim="400000"/>
          </a:ln>
        </p:spPr>
      </p:pic>
      <p:pic>
        <p:nvPicPr>
          <p:cNvPr id="125" name="84963A50-9AD2-4A74-BFF0-E1BA79FAB2E0-L0-001.jpeg" descr="84963A50-9AD2-4A74-BFF0-E1BA79FAB2E0-L0-001.jpeg"/>
          <p:cNvPicPr>
            <a:picLocks noChangeAspect="1"/>
          </p:cNvPicPr>
          <p:nvPr/>
        </p:nvPicPr>
        <p:blipFill>
          <a:blip r:embed="rId3" cstate="print">
            <a:extLst/>
          </a:blip>
          <a:stretch>
            <a:fillRect/>
          </a:stretch>
        </p:blipFill>
        <p:spPr>
          <a:xfrm>
            <a:off x="6245529" y="830785"/>
            <a:ext cx="3525788" cy="3525788"/>
          </a:xfrm>
          <a:prstGeom prst="rect">
            <a:avLst/>
          </a:prstGeom>
          <a:ln w="12700">
            <a:miter lim="400000"/>
          </a:ln>
        </p:spPr>
      </p:pic>
      <p:sp>
        <p:nvSpPr>
          <p:cNvPr id="126" name="Circle"/>
          <p:cNvSpPr/>
          <p:nvPr/>
        </p:nvSpPr>
        <p:spPr>
          <a:xfrm>
            <a:off x="8188412" y="2231801"/>
            <a:ext cx="570405" cy="570404"/>
          </a:xfrm>
          <a:prstGeom prst="ellipse">
            <a:avLst/>
          </a:prstGeom>
          <a:ln w="127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7" name="Line"/>
          <p:cNvSpPr/>
          <p:nvPr/>
        </p:nvSpPr>
        <p:spPr>
          <a:xfrm flipH="1" flipV="1">
            <a:off x="8661988" y="2432409"/>
            <a:ext cx="2434749" cy="1"/>
          </a:xfrm>
          <a:prstGeom prst="line">
            <a:avLst/>
          </a:prstGeom>
          <a:ln w="254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128" name="F2F346B8-BF4C-486D-B6ED-7C113D214039-L0-001.jpeg" descr="F2F346B8-BF4C-486D-B6ED-7C113D214039-L0-001.jpeg"/>
          <p:cNvPicPr>
            <a:picLocks/>
          </p:cNvPicPr>
          <p:nvPr/>
        </p:nvPicPr>
        <p:blipFill>
          <a:blip r:embed="rId4" cstate="print">
            <a:extLst/>
          </a:blip>
          <a:stretch>
            <a:fillRect/>
          </a:stretch>
        </p:blipFill>
        <p:spPr>
          <a:xfrm>
            <a:off x="6177273" y="4676913"/>
            <a:ext cx="6416053" cy="4951740"/>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EGUNDO PROYECTO"/>
          <p:cNvSpPr txBox="1">
            <a:spLocks noGrp="1"/>
          </p:cNvSpPr>
          <p:nvPr>
            <p:ph type="title"/>
          </p:nvPr>
        </p:nvSpPr>
        <p:spPr>
          <a:xfrm>
            <a:off x="292872" y="254000"/>
            <a:ext cx="11759428" cy="1484032"/>
          </a:xfrm>
          <a:prstGeom prst="rect">
            <a:avLst/>
          </a:prstGeom>
        </p:spPr>
        <p:txBody>
          <a:bodyPr/>
          <a:lstStyle>
            <a:lvl1pPr algn="l">
              <a:defRPr sz="4600">
                <a:solidFill>
                  <a:schemeClr val="accent1"/>
                </a:solidFill>
              </a:defRPr>
            </a:lvl1pPr>
          </a:lstStyle>
          <a:p>
            <a:r>
              <a:t>SEGUNDO PROYECTO</a:t>
            </a:r>
          </a:p>
        </p:txBody>
      </p:sp>
      <p:sp>
        <p:nvSpPr>
          <p:cNvPr id="131" name="Denominación del proyecto:…"/>
          <p:cNvSpPr txBox="1">
            <a:spLocks noGrp="1"/>
          </p:cNvSpPr>
          <p:nvPr>
            <p:ph type="body" sz="half" idx="1"/>
          </p:nvPr>
        </p:nvSpPr>
        <p:spPr>
          <a:xfrm>
            <a:off x="246851" y="1752576"/>
            <a:ext cx="6008969" cy="7797510"/>
          </a:xfrm>
          <a:prstGeom prst="rect">
            <a:avLst/>
          </a:prstGeom>
        </p:spPr>
        <p:txBody>
          <a:bodyPr anchor="t"/>
          <a:lstStyle/>
          <a:p>
            <a:pPr marL="0" indent="0" defTabSz="549148">
              <a:lnSpc>
                <a:spcPct val="75000"/>
              </a:lnSpc>
              <a:spcBef>
                <a:spcPts val="3000"/>
              </a:spcBef>
              <a:buSzTx/>
              <a:buNone/>
              <a:defRPr sz="2256" u="sng"/>
            </a:pPr>
            <a:r>
              <a:t>Denominación del proyecto</a:t>
            </a:r>
            <a:r>
              <a:rPr u="none"/>
              <a:t>:</a:t>
            </a:r>
          </a:p>
          <a:p>
            <a:pPr marL="0" indent="0" defTabSz="549148">
              <a:lnSpc>
                <a:spcPct val="75000"/>
              </a:lnSpc>
              <a:spcBef>
                <a:spcPts val="3000"/>
              </a:spcBef>
              <a:buSzTx/>
              <a:buNone/>
              <a:defRPr sz="2256" u="sng"/>
            </a:pPr>
            <a:r>
              <a:rPr u="none"/>
              <a:t>-Alfabetizar y formar en técnicas agrícolas y ganaderas a 25 mujeres del suburbio de Masese, en Jinja (República de Uganda), en un curso de 10 meses de duración.</a:t>
            </a:r>
          </a:p>
          <a:p>
            <a:pPr marL="0" indent="0" defTabSz="549148">
              <a:lnSpc>
                <a:spcPct val="75000"/>
              </a:lnSpc>
              <a:spcBef>
                <a:spcPts val="3000"/>
              </a:spcBef>
              <a:buSzTx/>
              <a:buNone/>
              <a:defRPr sz="2256" u="sng"/>
            </a:pPr>
            <a:r>
              <a:rPr u="none"/>
              <a:t>-Entregar a cada una de las mujeres que haya superado las pruebas de alfabetización, 60 kilos de semillas para cultivo y dos cabras, que, pasado un año, deberán ser devueltas por cada una de dichas mujeres a las mujeres aprobadas de la siguiente promoción.</a:t>
            </a:r>
          </a:p>
          <a:p>
            <a:pPr marL="0" indent="0" defTabSz="549148">
              <a:lnSpc>
                <a:spcPct val="75000"/>
              </a:lnSpc>
              <a:spcBef>
                <a:spcPts val="3000"/>
              </a:spcBef>
              <a:buSzTx/>
              <a:buNone/>
              <a:defRPr sz="2256" u="sng"/>
            </a:pPr>
            <a:r>
              <a:rPr u="none"/>
              <a:t>-Monitorizar a estas mujeres en sus viviendas y campos de cultivo para supervisarlas técnicamente en la utilización correcta de las enseñanzas aprendidas previamente en el curso.</a:t>
            </a:r>
          </a:p>
          <a:p>
            <a:pPr marL="0" indent="0" defTabSz="549148">
              <a:lnSpc>
                <a:spcPct val="75000"/>
              </a:lnSpc>
              <a:spcBef>
                <a:spcPts val="3000"/>
              </a:spcBef>
              <a:buSzTx/>
              <a:buNone/>
              <a:defRPr sz="2256" u="sng"/>
            </a:pPr>
            <a:r>
              <a:t>Objetivo</a:t>
            </a:r>
            <a:r>
              <a:rPr u="none"/>
              <a:t>:</a:t>
            </a:r>
          </a:p>
          <a:p>
            <a:pPr marL="0" indent="0" defTabSz="549148">
              <a:lnSpc>
                <a:spcPct val="75000"/>
              </a:lnSpc>
              <a:spcBef>
                <a:spcPts val="3000"/>
              </a:spcBef>
              <a:buSzTx/>
              <a:buNone/>
              <a:defRPr sz="2256" u="sng"/>
            </a:pPr>
            <a:r>
              <a:rPr u="none"/>
              <a:t>Mejorar la subsistencia y calidad de vida de estas mujeres.</a:t>
            </a:r>
          </a:p>
        </p:txBody>
      </p:sp>
      <p:pic>
        <p:nvPicPr>
          <p:cNvPr id="132" name="0110C9E4-55E2-41B7-BD80-56BDFC6A5467-L0-001.png" descr="0110C9E4-55E2-41B7-BD80-56BDFC6A5467-L0-001.png"/>
          <p:cNvPicPr>
            <a:picLocks/>
          </p:cNvPicPr>
          <p:nvPr/>
        </p:nvPicPr>
        <p:blipFill>
          <a:blip r:embed="rId2" cstate="print">
            <a:extLst/>
          </a:blip>
          <a:stretch>
            <a:fillRect/>
          </a:stretch>
        </p:blipFill>
        <p:spPr>
          <a:xfrm>
            <a:off x="6776061" y="292610"/>
            <a:ext cx="6074683" cy="4695713"/>
          </a:xfrm>
          <a:prstGeom prst="rect">
            <a:avLst/>
          </a:prstGeom>
          <a:effectLst>
            <a:outerShdw blurRad="63500" dist="25400" dir="5400000" rotWithShape="0">
              <a:srgbClr val="000000">
                <a:alpha val="50000"/>
              </a:srgbClr>
            </a:outerShdw>
          </a:effectLst>
        </p:spPr>
      </p:pic>
      <p:pic>
        <p:nvPicPr>
          <p:cNvPr id="133" name="F455CC4B-8955-441A-A4A6-B1CA50E88C57-L0-001.png" descr="F455CC4B-8955-441A-A4A6-B1CA50E88C57-L0-001.png"/>
          <p:cNvPicPr>
            <a:picLocks/>
          </p:cNvPicPr>
          <p:nvPr/>
        </p:nvPicPr>
        <p:blipFill>
          <a:blip r:embed="rId3" cstate="print">
            <a:extLst/>
          </a:blip>
          <a:stretch>
            <a:fillRect/>
          </a:stretch>
        </p:blipFill>
        <p:spPr>
          <a:xfrm>
            <a:off x="6740308" y="5254117"/>
            <a:ext cx="6146154" cy="4255618"/>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RCER PROYECTO"/>
          <p:cNvSpPr txBox="1">
            <a:spLocks noGrp="1"/>
          </p:cNvSpPr>
          <p:nvPr>
            <p:ph type="title"/>
          </p:nvPr>
        </p:nvSpPr>
        <p:spPr>
          <a:xfrm>
            <a:off x="292872" y="254000"/>
            <a:ext cx="11759428" cy="1484032"/>
          </a:xfrm>
          <a:prstGeom prst="rect">
            <a:avLst/>
          </a:prstGeom>
        </p:spPr>
        <p:txBody>
          <a:bodyPr/>
          <a:lstStyle>
            <a:lvl1pPr algn="l">
              <a:defRPr sz="4600">
                <a:solidFill>
                  <a:schemeClr val="accent1"/>
                </a:solidFill>
              </a:defRPr>
            </a:lvl1pPr>
          </a:lstStyle>
          <a:p>
            <a:r>
              <a:t>TERCER PROYECTO</a:t>
            </a:r>
          </a:p>
        </p:txBody>
      </p:sp>
      <p:sp>
        <p:nvSpPr>
          <p:cNvPr id="136" name="Denominación del proyecto:…"/>
          <p:cNvSpPr txBox="1">
            <a:spLocks noGrp="1"/>
          </p:cNvSpPr>
          <p:nvPr>
            <p:ph type="body" sz="half" idx="1"/>
          </p:nvPr>
        </p:nvSpPr>
        <p:spPr>
          <a:xfrm>
            <a:off x="246851" y="1752576"/>
            <a:ext cx="6008969" cy="7797510"/>
          </a:xfrm>
          <a:prstGeom prst="rect">
            <a:avLst/>
          </a:prstGeom>
        </p:spPr>
        <p:txBody>
          <a:bodyPr anchor="t"/>
          <a:lstStyle/>
          <a:p>
            <a:pPr marL="0" indent="0" defTabSz="549148">
              <a:lnSpc>
                <a:spcPct val="75000"/>
              </a:lnSpc>
              <a:spcBef>
                <a:spcPts val="3000"/>
              </a:spcBef>
              <a:buSzTx/>
              <a:buNone/>
              <a:defRPr sz="2256" u="sng"/>
            </a:pPr>
            <a:r>
              <a:t>Denominación del proyecto</a:t>
            </a:r>
            <a:r>
              <a:rPr u="none"/>
              <a:t>:</a:t>
            </a:r>
          </a:p>
          <a:p>
            <a:pPr marL="0" indent="0" defTabSz="549148">
              <a:lnSpc>
                <a:spcPct val="75000"/>
              </a:lnSpc>
              <a:spcBef>
                <a:spcPts val="3000"/>
              </a:spcBef>
              <a:buSzTx/>
              <a:buNone/>
              <a:defRPr sz="2256" u="sng"/>
            </a:pPr>
            <a:r>
              <a:rPr u="none"/>
              <a:t>-Escolarizar a 200 niños de la calle (“drop outs”), procedentes de diversos suburbios de la ciudad de Jinja (República de Uganda), en las nuevas instalaciones existentes del suburbio de Masese, en Jinja, teniendo en cuenta que dichas instalaciones estarán disponibles para ello hasta el año 2020, que será cuando alberguen el colegio de Secundaria.</a:t>
            </a:r>
          </a:p>
          <a:p>
            <a:pPr marL="0" indent="0" defTabSz="549148">
              <a:lnSpc>
                <a:spcPct val="75000"/>
              </a:lnSpc>
              <a:spcBef>
                <a:spcPts val="3000"/>
              </a:spcBef>
              <a:buSzTx/>
              <a:buNone/>
              <a:defRPr sz="2256" u="sng"/>
            </a:pPr>
            <a:r>
              <a:rPr u="none"/>
              <a:t>-Suministrar a cada uno de esos niños un desayuno, una comida y una merienda en horario escolar, lo cual puede servir de incentivo para que sus padres les manden al colegio.</a:t>
            </a:r>
          </a:p>
          <a:p>
            <a:pPr marL="0" indent="0" defTabSz="549148">
              <a:lnSpc>
                <a:spcPct val="75000"/>
              </a:lnSpc>
              <a:spcBef>
                <a:spcPts val="3000"/>
              </a:spcBef>
              <a:buSzTx/>
              <a:buNone/>
              <a:defRPr sz="2256" u="sng"/>
            </a:pPr>
            <a:r>
              <a:t>Objetivo</a:t>
            </a:r>
            <a:r>
              <a:rPr u="none"/>
              <a:t>:</a:t>
            </a:r>
          </a:p>
          <a:p>
            <a:pPr marL="0" indent="0" defTabSz="549148">
              <a:lnSpc>
                <a:spcPct val="75000"/>
              </a:lnSpc>
              <a:spcBef>
                <a:spcPts val="3000"/>
              </a:spcBef>
              <a:buSzTx/>
              <a:buNone/>
              <a:defRPr sz="2256" u="sng"/>
            </a:pPr>
            <a:r>
              <a:rPr u="none"/>
              <a:t>Facilitar la escolarización de estos 200 niños, que por distintos motivos no podían acceder a una educación, y adicionalmente darles la posibilidad de acceder a una alimentación equilibrada y digna.</a:t>
            </a:r>
          </a:p>
        </p:txBody>
      </p:sp>
      <p:pic>
        <p:nvPicPr>
          <p:cNvPr id="137" name="CA88B6C5-F62E-45AD-A6FF-12E25D6946D2-L0-001.png" descr="CA88B6C5-F62E-45AD-A6FF-12E25D6946D2-L0-001.png"/>
          <p:cNvPicPr>
            <a:picLocks/>
          </p:cNvPicPr>
          <p:nvPr/>
        </p:nvPicPr>
        <p:blipFill>
          <a:blip r:embed="rId2" cstate="print">
            <a:extLst/>
          </a:blip>
          <a:stretch>
            <a:fillRect/>
          </a:stretch>
        </p:blipFill>
        <p:spPr>
          <a:xfrm>
            <a:off x="6699077" y="110522"/>
            <a:ext cx="6008413" cy="4646010"/>
          </a:xfrm>
          <a:prstGeom prst="rect">
            <a:avLst/>
          </a:prstGeom>
          <a:effectLst>
            <a:outerShdw blurRad="63500" dist="25400" dir="5400000" rotWithShape="0">
              <a:srgbClr val="000000">
                <a:alpha val="50000"/>
              </a:srgbClr>
            </a:outerShdw>
          </a:effectLst>
        </p:spPr>
      </p:pic>
      <p:pic>
        <p:nvPicPr>
          <p:cNvPr id="138" name="C085D455-2CD8-4B28-B457-7370C88847EF-L0-001.png" descr="C085D455-2CD8-4B28-B457-7370C88847EF-L0-001.png"/>
          <p:cNvPicPr>
            <a:picLocks/>
          </p:cNvPicPr>
          <p:nvPr/>
        </p:nvPicPr>
        <p:blipFill>
          <a:blip r:embed="rId3" cstate="print">
            <a:extLst/>
          </a:blip>
          <a:stretch>
            <a:fillRect/>
          </a:stretch>
        </p:blipFill>
        <p:spPr>
          <a:xfrm>
            <a:off x="6613173" y="4927342"/>
            <a:ext cx="6180223" cy="4774867"/>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ARTO PROYECTO"/>
          <p:cNvSpPr txBox="1">
            <a:spLocks noGrp="1"/>
          </p:cNvSpPr>
          <p:nvPr>
            <p:ph type="title"/>
          </p:nvPr>
        </p:nvSpPr>
        <p:spPr>
          <a:xfrm>
            <a:off x="292872" y="254000"/>
            <a:ext cx="11759428" cy="1484032"/>
          </a:xfrm>
          <a:prstGeom prst="rect">
            <a:avLst/>
          </a:prstGeom>
        </p:spPr>
        <p:txBody>
          <a:bodyPr/>
          <a:lstStyle>
            <a:lvl1pPr algn="l">
              <a:defRPr sz="4600">
                <a:solidFill>
                  <a:schemeClr val="accent1"/>
                </a:solidFill>
              </a:defRPr>
            </a:lvl1pPr>
          </a:lstStyle>
          <a:p>
            <a:r>
              <a:t>CUARTO PROYECTO</a:t>
            </a:r>
          </a:p>
        </p:txBody>
      </p:sp>
      <p:sp>
        <p:nvSpPr>
          <p:cNvPr id="141" name="Denominación del proyecto:…"/>
          <p:cNvSpPr txBox="1">
            <a:spLocks noGrp="1"/>
          </p:cNvSpPr>
          <p:nvPr>
            <p:ph type="body" sz="half" idx="1"/>
          </p:nvPr>
        </p:nvSpPr>
        <p:spPr>
          <a:xfrm>
            <a:off x="246851" y="1752576"/>
            <a:ext cx="6008969" cy="7797510"/>
          </a:xfrm>
          <a:prstGeom prst="rect">
            <a:avLst/>
          </a:prstGeom>
        </p:spPr>
        <p:txBody>
          <a:bodyPr anchor="t"/>
          <a:lstStyle/>
          <a:p>
            <a:pPr marL="0" indent="0">
              <a:lnSpc>
                <a:spcPct val="75000"/>
              </a:lnSpc>
              <a:buSzTx/>
              <a:buNone/>
              <a:defRPr sz="2400" u="sng"/>
            </a:pPr>
            <a:r>
              <a:t>Denominación del proyecto</a:t>
            </a:r>
            <a:r>
              <a:rPr u="none"/>
              <a:t>:</a:t>
            </a:r>
          </a:p>
          <a:p>
            <a:pPr marL="0" indent="0">
              <a:lnSpc>
                <a:spcPct val="75000"/>
              </a:lnSpc>
              <a:buSzTx/>
              <a:buNone/>
              <a:defRPr sz="2400" u="sng"/>
            </a:pPr>
            <a:r>
              <a:rPr u="none"/>
              <a:t>Distribuir alimentos, una vez a la semana y en nuestras instalaciones del suburbio de Masese (Jinja, República de Uganda), a 200 madres de niños mal nutridos y en riesgo de enfermedades irreversibles.</a:t>
            </a:r>
          </a:p>
          <a:p>
            <a:pPr marL="0" indent="0">
              <a:lnSpc>
                <a:spcPct val="75000"/>
              </a:lnSpc>
              <a:buSzTx/>
              <a:buNone/>
              <a:defRPr sz="2400" u="sng"/>
            </a:pPr>
            <a:r>
              <a:t>Objetivo</a:t>
            </a:r>
            <a:r>
              <a:rPr u="none"/>
              <a:t>:</a:t>
            </a:r>
          </a:p>
          <a:p>
            <a:pPr marL="0" indent="0">
              <a:lnSpc>
                <a:spcPct val="75000"/>
              </a:lnSpc>
              <a:buSzTx/>
              <a:buNone/>
              <a:defRPr sz="2400" u="sng"/>
            </a:pPr>
            <a:r>
              <a:rPr u="none"/>
              <a:t>Al suministrar alimentos a las madres de esos niños, se pretende que éstos puedan superar el riesgo de caer en enfermedades mortales o en riesgos de malnutrición, teniendo en cuenta que los suburbios de Jinja, de los cuales proceden esos niños, son entornos en los que la malaria y otras enfermedades se desarrollan con más virulencia. </a:t>
            </a:r>
          </a:p>
        </p:txBody>
      </p:sp>
      <p:pic>
        <p:nvPicPr>
          <p:cNvPr id="142" name="20256A24-E60A-4811-BBC8-40DF8CC103A5-L0-001.png" descr="20256A24-E60A-4811-BBC8-40DF8CC103A5-L0-001.png"/>
          <p:cNvPicPr>
            <a:picLocks/>
          </p:cNvPicPr>
          <p:nvPr/>
        </p:nvPicPr>
        <p:blipFill>
          <a:blip r:embed="rId2" cstate="print">
            <a:extLst/>
          </a:blip>
          <a:stretch>
            <a:fillRect/>
          </a:stretch>
        </p:blipFill>
        <p:spPr>
          <a:xfrm>
            <a:off x="6597101" y="87512"/>
            <a:ext cx="6039913" cy="4669634"/>
          </a:xfrm>
          <a:prstGeom prst="rect">
            <a:avLst/>
          </a:prstGeom>
          <a:effectLst>
            <a:outerShdw blurRad="63500" dist="25400" dir="5400000" rotWithShape="0">
              <a:srgbClr val="000000">
                <a:alpha val="50000"/>
              </a:srgbClr>
            </a:outerShdw>
          </a:effectLst>
        </p:spPr>
      </p:pic>
      <p:pic>
        <p:nvPicPr>
          <p:cNvPr id="143" name="FFFD721D-9377-449D-A6AE-38987D212860-L0-001.png" descr="FFFD721D-9377-449D-A6AE-38987D212860-L0-001.png"/>
          <p:cNvPicPr>
            <a:picLocks/>
          </p:cNvPicPr>
          <p:nvPr/>
        </p:nvPicPr>
        <p:blipFill>
          <a:blip r:embed="rId3" cstate="print">
            <a:extLst/>
          </a:blip>
          <a:stretch>
            <a:fillRect/>
          </a:stretch>
        </p:blipFill>
        <p:spPr>
          <a:xfrm>
            <a:off x="6513037" y="4881321"/>
            <a:ext cx="6208041" cy="4795731"/>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QUINTO PROYECTO"/>
          <p:cNvSpPr txBox="1">
            <a:spLocks noGrp="1"/>
          </p:cNvSpPr>
          <p:nvPr>
            <p:ph type="title"/>
          </p:nvPr>
        </p:nvSpPr>
        <p:spPr>
          <a:xfrm>
            <a:off x="292872" y="254000"/>
            <a:ext cx="11759428" cy="1484032"/>
          </a:xfrm>
          <a:prstGeom prst="rect">
            <a:avLst/>
          </a:prstGeom>
        </p:spPr>
        <p:txBody>
          <a:bodyPr/>
          <a:lstStyle>
            <a:lvl1pPr algn="l">
              <a:defRPr sz="4600">
                <a:solidFill>
                  <a:schemeClr val="accent1"/>
                </a:solidFill>
              </a:defRPr>
            </a:lvl1pPr>
          </a:lstStyle>
          <a:p>
            <a:r>
              <a:t>QUINTO PROYECTO</a:t>
            </a:r>
          </a:p>
        </p:txBody>
      </p:sp>
      <p:sp>
        <p:nvSpPr>
          <p:cNvPr id="146" name="Denominación del proyecto:…"/>
          <p:cNvSpPr txBox="1">
            <a:spLocks noGrp="1"/>
          </p:cNvSpPr>
          <p:nvPr>
            <p:ph type="body" sz="half" idx="1"/>
          </p:nvPr>
        </p:nvSpPr>
        <p:spPr>
          <a:xfrm>
            <a:off x="246851" y="1752576"/>
            <a:ext cx="6008969" cy="7797510"/>
          </a:xfrm>
          <a:prstGeom prst="rect">
            <a:avLst/>
          </a:prstGeom>
        </p:spPr>
        <p:txBody>
          <a:bodyPr anchor="t"/>
          <a:lstStyle/>
          <a:p>
            <a:pPr marL="0" indent="0">
              <a:lnSpc>
                <a:spcPct val="75000"/>
              </a:lnSpc>
              <a:buSzTx/>
              <a:buNone/>
              <a:defRPr sz="2400" u="sng"/>
            </a:pPr>
            <a:r>
              <a:t>Denominación del proyecto</a:t>
            </a:r>
            <a:r>
              <a:rPr u="none"/>
              <a:t>:</a:t>
            </a:r>
          </a:p>
          <a:p>
            <a:pPr marL="0" indent="0">
              <a:lnSpc>
                <a:spcPct val="75000"/>
              </a:lnSpc>
              <a:buSzTx/>
              <a:buNone/>
              <a:defRPr sz="2400" u="sng"/>
            </a:pPr>
            <a:r>
              <a:rPr u="none"/>
              <a:t>-Enseñar corte y confección, en un curso de 10 meses de duración, a mujeres de diversos suburbios de Jinja (República de Uganda).</a:t>
            </a:r>
          </a:p>
          <a:p>
            <a:pPr marL="0" indent="0">
              <a:lnSpc>
                <a:spcPct val="75000"/>
              </a:lnSpc>
              <a:buSzTx/>
              <a:buNone/>
              <a:defRPr sz="2400" u="sng"/>
            </a:pPr>
            <a:r>
              <a:rPr u="none"/>
              <a:t>-Donar a cada una de esas mujeres una máquina de coser, una vez finalizado el curso.</a:t>
            </a:r>
          </a:p>
          <a:p>
            <a:pPr marL="0" indent="0">
              <a:lnSpc>
                <a:spcPct val="75000"/>
              </a:lnSpc>
              <a:buSzTx/>
              <a:buNone/>
              <a:defRPr sz="2400" u="sng"/>
            </a:pPr>
            <a:r>
              <a:rPr u="none"/>
              <a:t>-Monitorizar a esas mujeres en sus viviendas para comprobar la marcha de su trabajo.</a:t>
            </a:r>
          </a:p>
          <a:p>
            <a:pPr marL="0" indent="0">
              <a:lnSpc>
                <a:spcPct val="75000"/>
              </a:lnSpc>
              <a:buSzTx/>
              <a:buNone/>
              <a:defRPr sz="2400" u="sng"/>
            </a:pPr>
            <a:r>
              <a:t>Objetivo</a:t>
            </a:r>
            <a:r>
              <a:rPr u="none"/>
              <a:t>:</a:t>
            </a:r>
          </a:p>
          <a:p>
            <a:pPr marL="0" indent="0">
              <a:lnSpc>
                <a:spcPct val="75000"/>
              </a:lnSpc>
              <a:buSzTx/>
              <a:buNone/>
              <a:defRPr sz="2400" u="sng"/>
            </a:pPr>
            <a:r>
              <a:rPr u="none"/>
              <a:t>Este proyecto pretende que cada una de esas mujeres obtengan una forma de subsistir y una fuente de ingresos a través de la costura, ya sea de manera individual o en régimen de cooperativa, con el fin de mejorar su nivel económico y, por ente, su calidad de vida.</a:t>
            </a:r>
          </a:p>
        </p:txBody>
      </p:sp>
      <p:pic>
        <p:nvPicPr>
          <p:cNvPr id="147" name="6CE4C124-A7DC-4F66-997D-DB1FF318129B-L0-001.png" descr="6CE4C124-A7DC-4F66-997D-DB1FF318129B-L0-001.png"/>
          <p:cNvPicPr>
            <a:picLocks/>
          </p:cNvPicPr>
          <p:nvPr/>
        </p:nvPicPr>
        <p:blipFill>
          <a:blip r:embed="rId2" cstate="print">
            <a:extLst/>
          </a:blip>
          <a:stretch>
            <a:fillRect/>
          </a:stretch>
        </p:blipFill>
        <p:spPr>
          <a:xfrm>
            <a:off x="6230106" y="256254"/>
            <a:ext cx="6310575" cy="3661416"/>
          </a:xfrm>
          <a:prstGeom prst="rect">
            <a:avLst/>
          </a:prstGeom>
          <a:effectLst>
            <a:outerShdw blurRad="63500" dist="25400" dir="5400000" rotWithShape="0">
              <a:srgbClr val="000000">
                <a:alpha val="50000"/>
              </a:srgbClr>
            </a:outerShdw>
          </a:effectLst>
        </p:spPr>
      </p:pic>
      <p:pic>
        <p:nvPicPr>
          <p:cNvPr id="148" name="BBD139DC-F07F-4E36-AD94-D8C2D0661022-L0-001.png" descr="BBD139DC-F07F-4E36-AD94-D8C2D0661022-L0-001.png"/>
          <p:cNvPicPr>
            <a:picLocks/>
          </p:cNvPicPr>
          <p:nvPr/>
        </p:nvPicPr>
        <p:blipFill>
          <a:blip r:embed="rId3" cstate="print">
            <a:extLst/>
          </a:blip>
          <a:stretch>
            <a:fillRect/>
          </a:stretch>
        </p:blipFill>
        <p:spPr>
          <a:xfrm>
            <a:off x="7497130" y="4022270"/>
            <a:ext cx="3776765" cy="5704177"/>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EXTO PROYECTO"/>
          <p:cNvSpPr txBox="1">
            <a:spLocks noGrp="1"/>
          </p:cNvSpPr>
          <p:nvPr>
            <p:ph type="title"/>
          </p:nvPr>
        </p:nvSpPr>
        <p:spPr>
          <a:xfrm>
            <a:off x="292872" y="254000"/>
            <a:ext cx="11759428" cy="1484032"/>
          </a:xfrm>
          <a:prstGeom prst="rect">
            <a:avLst/>
          </a:prstGeom>
        </p:spPr>
        <p:txBody>
          <a:bodyPr/>
          <a:lstStyle>
            <a:lvl1pPr algn="l">
              <a:defRPr sz="4600">
                <a:solidFill>
                  <a:schemeClr val="accent1"/>
                </a:solidFill>
              </a:defRPr>
            </a:lvl1pPr>
          </a:lstStyle>
          <a:p>
            <a:r>
              <a:t>SEXTO PROYECTO</a:t>
            </a:r>
          </a:p>
        </p:txBody>
      </p:sp>
      <p:sp>
        <p:nvSpPr>
          <p:cNvPr id="151" name="Denominación del proyecto:…"/>
          <p:cNvSpPr txBox="1">
            <a:spLocks noGrp="1"/>
          </p:cNvSpPr>
          <p:nvPr>
            <p:ph type="body" sz="half" idx="1"/>
          </p:nvPr>
        </p:nvSpPr>
        <p:spPr>
          <a:xfrm>
            <a:off x="246851" y="1752576"/>
            <a:ext cx="6008969" cy="7797510"/>
          </a:xfrm>
          <a:prstGeom prst="rect">
            <a:avLst/>
          </a:prstGeom>
        </p:spPr>
        <p:txBody>
          <a:bodyPr anchor="t"/>
          <a:lstStyle/>
          <a:p>
            <a:pPr marL="0" indent="0">
              <a:lnSpc>
                <a:spcPct val="75000"/>
              </a:lnSpc>
              <a:buSzTx/>
              <a:buNone/>
              <a:defRPr sz="2400" u="sng"/>
            </a:pPr>
            <a:r>
              <a:t>Denominación del proyecto</a:t>
            </a:r>
            <a:r>
              <a:rPr u="none"/>
              <a:t>:</a:t>
            </a:r>
          </a:p>
          <a:p>
            <a:pPr marL="0" indent="0">
              <a:lnSpc>
                <a:spcPct val="75000"/>
              </a:lnSpc>
              <a:buSzTx/>
              <a:buNone/>
              <a:defRPr sz="2400" u="sng"/>
            </a:pPr>
            <a:r>
              <a:rPr u="none"/>
              <a:t>-Subvencionar, durante un año, becas escolares para siete alumnos de Secundaria, procedentes de los suburbios de Jinja (República de Uganda), en la Escuela de Secundaria Jinja Senior Secondary School.</a:t>
            </a:r>
          </a:p>
          <a:p>
            <a:pPr marL="0" indent="0">
              <a:lnSpc>
                <a:spcPct val="75000"/>
              </a:lnSpc>
              <a:buSzTx/>
              <a:buNone/>
              <a:defRPr sz="2400" u="sng"/>
            </a:pPr>
            <a:r>
              <a:rPr u="none"/>
              <a:t>-Subvencionar, también durante un año, una beca de Formación Profesional para un alumno de los suburbios de Jinja en el Instituto Nile Vocational Institute of Jinja.</a:t>
            </a:r>
          </a:p>
          <a:p>
            <a:pPr marL="0" indent="0">
              <a:lnSpc>
                <a:spcPct val="75000"/>
              </a:lnSpc>
              <a:buSzTx/>
              <a:buNone/>
              <a:defRPr sz="2400" u="sng"/>
            </a:pPr>
            <a:r>
              <a:rPr u="none"/>
              <a:t>-Ampliar, pasado un año, esas subvenciones a otros años más, en función del comportamiento académico y personal de los alumnos.</a:t>
            </a:r>
          </a:p>
          <a:p>
            <a:pPr marL="0" indent="0">
              <a:lnSpc>
                <a:spcPct val="75000"/>
              </a:lnSpc>
              <a:buSzTx/>
              <a:buNone/>
              <a:defRPr sz="2400" u="sng"/>
            </a:pPr>
            <a:r>
              <a:t>Objetivo</a:t>
            </a:r>
            <a:r>
              <a:rPr u="none"/>
              <a:t>:</a:t>
            </a:r>
          </a:p>
          <a:p>
            <a:pPr marL="0" indent="0">
              <a:lnSpc>
                <a:spcPct val="75000"/>
              </a:lnSpc>
              <a:buSzTx/>
              <a:buNone/>
              <a:defRPr sz="2400" u="sng"/>
            </a:pPr>
            <a:r>
              <a:rPr u="none"/>
              <a:t>Permitir que alumnos con precarias condiciones económicas puedan continuar con sus estudios de Secundaria y de Formación Profesional.</a:t>
            </a:r>
          </a:p>
        </p:txBody>
      </p:sp>
      <p:pic>
        <p:nvPicPr>
          <p:cNvPr id="152" name="188D5D74-C5F1-49CC-9191-8897D1966F30-L0-001.png" descr="188D5D74-C5F1-49CC-9191-8897D1966F30-L0-001.png"/>
          <p:cNvPicPr>
            <a:picLocks/>
          </p:cNvPicPr>
          <p:nvPr/>
        </p:nvPicPr>
        <p:blipFill>
          <a:blip r:embed="rId2" cstate="print">
            <a:extLst/>
          </a:blip>
          <a:stretch>
            <a:fillRect/>
          </a:stretch>
        </p:blipFill>
        <p:spPr>
          <a:xfrm>
            <a:off x="6282642" y="2398550"/>
            <a:ext cx="6625536" cy="5108851"/>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ÉPTIMO PROYECTO"/>
          <p:cNvSpPr txBox="1">
            <a:spLocks noGrp="1"/>
          </p:cNvSpPr>
          <p:nvPr>
            <p:ph type="title"/>
          </p:nvPr>
        </p:nvSpPr>
        <p:spPr>
          <a:xfrm>
            <a:off x="292872" y="254000"/>
            <a:ext cx="11759428" cy="1484032"/>
          </a:xfrm>
          <a:prstGeom prst="rect">
            <a:avLst/>
          </a:prstGeom>
        </p:spPr>
        <p:txBody>
          <a:bodyPr/>
          <a:lstStyle>
            <a:lvl1pPr algn="l">
              <a:defRPr sz="4600">
                <a:solidFill>
                  <a:schemeClr val="accent1"/>
                </a:solidFill>
              </a:defRPr>
            </a:lvl1pPr>
          </a:lstStyle>
          <a:p>
            <a:r>
              <a:t>SÉPTIMO PROYECTO</a:t>
            </a:r>
          </a:p>
        </p:txBody>
      </p:sp>
      <p:sp>
        <p:nvSpPr>
          <p:cNvPr id="155" name="Denominación del proyecto:…"/>
          <p:cNvSpPr txBox="1">
            <a:spLocks noGrp="1"/>
          </p:cNvSpPr>
          <p:nvPr>
            <p:ph type="body" sz="half" idx="1"/>
          </p:nvPr>
        </p:nvSpPr>
        <p:spPr>
          <a:xfrm>
            <a:off x="246851" y="1752576"/>
            <a:ext cx="6008969" cy="7797510"/>
          </a:xfrm>
          <a:prstGeom prst="rect">
            <a:avLst/>
          </a:prstGeom>
        </p:spPr>
        <p:txBody>
          <a:bodyPr anchor="t"/>
          <a:lstStyle/>
          <a:p>
            <a:pPr marL="0" indent="0">
              <a:lnSpc>
                <a:spcPct val="75000"/>
              </a:lnSpc>
              <a:buSzTx/>
              <a:buNone/>
              <a:defRPr sz="2400" u="sng"/>
            </a:pPr>
            <a:r>
              <a:t>Denominación del proyecto</a:t>
            </a:r>
            <a:r>
              <a:rPr u="none"/>
              <a:t>:</a:t>
            </a:r>
          </a:p>
          <a:p>
            <a:pPr marL="0" indent="0">
              <a:lnSpc>
                <a:spcPct val="75000"/>
              </a:lnSpc>
              <a:buSzTx/>
              <a:buNone/>
              <a:defRPr sz="2400" u="sng"/>
            </a:pPr>
            <a:r>
              <a:rPr u="none"/>
              <a:t>Suministrar asistencia médica a personas de la región de Jinja (República de Uganda), a través de una clínica móvil, la financiación de medicinas y de gasolina, así como el pago de salarios a un médico, una enfermera, un ayudante y un limpiador.</a:t>
            </a:r>
          </a:p>
          <a:p>
            <a:pPr marL="0" indent="0">
              <a:lnSpc>
                <a:spcPct val="75000"/>
              </a:lnSpc>
              <a:buSzTx/>
              <a:buNone/>
              <a:defRPr sz="2400" u="sng"/>
            </a:pPr>
            <a:r>
              <a:t>Objetivo</a:t>
            </a:r>
            <a:r>
              <a:rPr u="none"/>
              <a:t>:</a:t>
            </a:r>
          </a:p>
          <a:p>
            <a:pPr marL="0" indent="0">
              <a:lnSpc>
                <a:spcPct val="75000"/>
              </a:lnSpc>
              <a:buSzTx/>
              <a:buNone/>
              <a:defRPr sz="2400" u="sng"/>
            </a:pPr>
            <a:r>
              <a:rPr u="none"/>
              <a:t>Mejorar la asistencia sanitaria a un colectivo muy amplio de más de mil personas procedentes de los suburbios de Jinja, donde el acceso a la ayuda médica es prácticamente inexistente, a través de esta ayuda móvil a los suburbios más alejados y desfavorecidos.</a:t>
            </a:r>
          </a:p>
        </p:txBody>
      </p:sp>
      <p:pic>
        <p:nvPicPr>
          <p:cNvPr id="156" name="FC5B8587-A1FB-472C-BDCC-243D28176C40-L0-001.png" descr="FC5B8587-A1FB-472C-BDCC-243D28176C40-L0-001.png"/>
          <p:cNvPicPr>
            <a:picLocks/>
          </p:cNvPicPr>
          <p:nvPr/>
        </p:nvPicPr>
        <p:blipFill>
          <a:blip r:embed="rId2" cstate="print">
            <a:extLst/>
          </a:blip>
          <a:stretch>
            <a:fillRect/>
          </a:stretch>
        </p:blipFill>
        <p:spPr>
          <a:xfrm>
            <a:off x="6714725" y="171883"/>
            <a:ext cx="6029275" cy="4661657"/>
          </a:xfrm>
          <a:prstGeom prst="rect">
            <a:avLst/>
          </a:prstGeom>
          <a:effectLst>
            <a:outerShdw blurRad="63500" dist="25400" dir="5400000" rotWithShape="0">
              <a:srgbClr val="000000">
                <a:alpha val="50000"/>
              </a:srgbClr>
            </a:outerShdw>
          </a:effectLst>
        </p:spPr>
      </p:pic>
      <p:pic>
        <p:nvPicPr>
          <p:cNvPr id="157" name="ABAED18C-B3F3-496F-822C-2E0DB4A3E232-L0-001.png" descr="ABAED18C-B3F3-496F-822C-2E0DB4A3E232-L0-001.png"/>
          <p:cNvPicPr>
            <a:picLocks/>
          </p:cNvPicPr>
          <p:nvPr/>
        </p:nvPicPr>
        <p:blipFill>
          <a:blip r:embed="rId3" cstate="print">
            <a:extLst/>
          </a:blip>
          <a:stretch>
            <a:fillRect/>
          </a:stretch>
        </p:blipFill>
        <p:spPr>
          <a:xfrm>
            <a:off x="6744266" y="5034723"/>
            <a:ext cx="5970370" cy="4617478"/>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OCTAVO PROYECTO"/>
          <p:cNvSpPr txBox="1">
            <a:spLocks noGrp="1"/>
          </p:cNvSpPr>
          <p:nvPr>
            <p:ph type="title"/>
          </p:nvPr>
        </p:nvSpPr>
        <p:spPr>
          <a:xfrm>
            <a:off x="292872" y="254000"/>
            <a:ext cx="11759428" cy="1484032"/>
          </a:xfrm>
          <a:prstGeom prst="rect">
            <a:avLst/>
          </a:prstGeom>
        </p:spPr>
        <p:txBody>
          <a:bodyPr/>
          <a:lstStyle>
            <a:lvl1pPr algn="l">
              <a:defRPr sz="4600">
                <a:solidFill>
                  <a:schemeClr val="accent1"/>
                </a:solidFill>
              </a:defRPr>
            </a:lvl1pPr>
          </a:lstStyle>
          <a:p>
            <a:r>
              <a:t>OCTAVO PROYECTO</a:t>
            </a:r>
          </a:p>
        </p:txBody>
      </p:sp>
      <p:sp>
        <p:nvSpPr>
          <p:cNvPr id="160" name="Denominación del proyecto:…"/>
          <p:cNvSpPr txBox="1">
            <a:spLocks noGrp="1"/>
          </p:cNvSpPr>
          <p:nvPr>
            <p:ph type="body" sz="half" idx="1"/>
          </p:nvPr>
        </p:nvSpPr>
        <p:spPr>
          <a:xfrm>
            <a:off x="246851" y="1752576"/>
            <a:ext cx="6008969" cy="7797510"/>
          </a:xfrm>
          <a:prstGeom prst="rect">
            <a:avLst/>
          </a:prstGeom>
        </p:spPr>
        <p:txBody>
          <a:bodyPr anchor="t"/>
          <a:lstStyle/>
          <a:p>
            <a:pPr marL="0" indent="0">
              <a:lnSpc>
                <a:spcPct val="75000"/>
              </a:lnSpc>
              <a:buSzTx/>
              <a:buNone/>
              <a:defRPr sz="2400" u="sng"/>
            </a:pPr>
            <a:r>
              <a:t>Denominación del proyecto</a:t>
            </a:r>
            <a:r>
              <a:rPr u="none"/>
              <a:t>:</a:t>
            </a:r>
          </a:p>
          <a:p>
            <a:pPr marL="0" indent="0">
              <a:lnSpc>
                <a:spcPct val="75000"/>
              </a:lnSpc>
              <a:buSzTx/>
              <a:buNone/>
              <a:defRPr sz="2400" u="sng"/>
            </a:pPr>
            <a:r>
              <a:rPr u="none"/>
              <a:t>-Pagar el alquiler de un apartamento, en el suburbio de Luzira, en Kampala (República de Uganda), y los gastos de manutención a siete jóvenes ugandesas. </a:t>
            </a:r>
          </a:p>
          <a:p>
            <a:pPr marL="0" indent="0">
              <a:lnSpc>
                <a:spcPct val="75000"/>
              </a:lnSpc>
              <a:buSzTx/>
              <a:buNone/>
              <a:defRPr sz="2400" u="sng"/>
            </a:pPr>
            <a:r>
              <a:rPr u="none"/>
              <a:t>-Financiar los estudios universitarios de una de estas jóvenes.</a:t>
            </a:r>
          </a:p>
          <a:p>
            <a:pPr marL="0" indent="0">
              <a:lnSpc>
                <a:spcPct val="75000"/>
              </a:lnSpc>
              <a:buSzTx/>
              <a:buNone/>
              <a:defRPr sz="2400" u="sng"/>
            </a:pPr>
            <a:r>
              <a:t>Objetivos</a:t>
            </a:r>
            <a:r>
              <a:rPr u="none"/>
              <a:t>:</a:t>
            </a:r>
          </a:p>
          <a:p>
            <a:pPr marL="0" indent="0">
              <a:lnSpc>
                <a:spcPct val="75000"/>
              </a:lnSpc>
              <a:buSzTx/>
              <a:buNone/>
              <a:defRPr sz="2400" u="sng"/>
            </a:pPr>
            <a:r>
              <a:rPr u="none"/>
              <a:t>-Permitir que estas siete jóvenes vivan en una casa digna, puedan alimentarse y puedan pagarse gastos varios. </a:t>
            </a:r>
          </a:p>
          <a:p>
            <a:pPr marL="0" indent="0">
              <a:lnSpc>
                <a:spcPct val="75000"/>
              </a:lnSpc>
              <a:buSzTx/>
              <a:buNone/>
              <a:defRPr sz="2400" u="sng"/>
            </a:pPr>
            <a:r>
              <a:rPr u="none"/>
              <a:t>-Permitir también que estas siete jóvenes puedan continuar con sus estudios de Secundaria y universitarios.</a:t>
            </a:r>
          </a:p>
        </p:txBody>
      </p:sp>
      <p:pic>
        <p:nvPicPr>
          <p:cNvPr id="161" name="C33207A2-A697-4CA4-8F58-5D8D50B0E5D9-L0-001.jpeg" descr="C33207A2-A697-4CA4-8F58-5D8D50B0E5D9-L0-001.jpeg"/>
          <p:cNvPicPr>
            <a:picLocks noChangeAspect="1"/>
          </p:cNvPicPr>
          <p:nvPr/>
        </p:nvPicPr>
        <p:blipFill>
          <a:blip r:embed="rId2" cstate="print">
            <a:extLst/>
          </a:blip>
          <a:stretch>
            <a:fillRect/>
          </a:stretch>
        </p:blipFill>
        <p:spPr>
          <a:xfrm>
            <a:off x="6383806" y="1367975"/>
            <a:ext cx="6463194" cy="3548659"/>
          </a:xfrm>
          <a:prstGeom prst="rect">
            <a:avLst/>
          </a:prstGeom>
          <a:ln w="12700">
            <a:miter lim="400000"/>
          </a:ln>
        </p:spPr>
      </p:pic>
      <p:pic>
        <p:nvPicPr>
          <p:cNvPr id="162" name="55F35926-2D6A-4318-8F07-DB005B16D497-L0-001.jpeg" descr="55F35926-2D6A-4318-8F07-DB005B16D497-L0-001.jpeg"/>
          <p:cNvPicPr>
            <a:picLocks/>
          </p:cNvPicPr>
          <p:nvPr/>
        </p:nvPicPr>
        <p:blipFill>
          <a:blip r:embed="rId3" cstate="print">
            <a:extLst/>
          </a:blip>
          <a:stretch>
            <a:fillRect/>
          </a:stretch>
        </p:blipFill>
        <p:spPr>
          <a:xfrm>
            <a:off x="6019800" y="5171993"/>
            <a:ext cx="6730822" cy="4363494"/>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Personalizado</PresentationFormat>
  <Paragraphs>52</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Helvetica Light</vt:lpstr>
      <vt:lpstr>Helvetica Neue</vt:lpstr>
      <vt:lpstr>Helvetica Neue Light</vt:lpstr>
      <vt:lpstr>Helvetica Neue Medium</vt:lpstr>
      <vt:lpstr>Helvetica Neue Thin</vt:lpstr>
      <vt:lpstr>White</vt:lpstr>
      <vt:lpstr>PROYECTOS DEL AÑO 2017 DE LA FUNDACIÓN MIS ALDEAS</vt:lpstr>
      <vt:lpstr>PRIMER PROYECTO</vt:lpstr>
      <vt:lpstr>SEGUNDO PROYECTO</vt:lpstr>
      <vt:lpstr>TERCER PROYECTO</vt:lpstr>
      <vt:lpstr>CUARTO PROYECTO</vt:lpstr>
      <vt:lpstr>QUINTO PROYECTO</vt:lpstr>
      <vt:lpstr>SEXTO PROYECTO</vt:lpstr>
      <vt:lpstr>SÉPTIMO PROYECTO</vt:lpstr>
      <vt:lpstr>OCTAVO PROYECTO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 DEL AÑO 2017 DE LA FUNDACIÓN MIS ALDEAS</dc:title>
  <dc:creator>User</dc:creator>
  <cp:lastModifiedBy>Juanjo Molina</cp:lastModifiedBy>
  <cp:revision>2</cp:revision>
  <dcterms:modified xsi:type="dcterms:W3CDTF">2018-04-16T08:45:41Z</dcterms:modified>
</cp:coreProperties>
</file>